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sldIdLst>
    <p:sldId id="256" r:id="rId2"/>
    <p:sldId id="260" r:id="rId3"/>
    <p:sldId id="257" r:id="rId4"/>
    <p:sldId id="263" r:id="rId5"/>
    <p:sldId id="258" r:id="rId6"/>
    <p:sldId id="262" r:id="rId7"/>
    <p:sldId id="261"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567CE4-0E7A-4DF6-BD6C-C7AD0AC32678}" type="datetimeFigureOut">
              <a:rPr lang="en-US" smtClean="0"/>
              <a:t>10/8/2019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DFFB91C-3467-4304-928C-4E11DF56A47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42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567CE4-0E7A-4DF6-BD6C-C7AD0AC32678}"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FB91C-3467-4304-928C-4E11DF56A47C}" type="slidenum">
              <a:rPr lang="en-US" smtClean="0"/>
              <a:t>‹#›</a:t>
            </a:fld>
            <a:endParaRPr lang="en-US"/>
          </a:p>
        </p:txBody>
      </p:sp>
    </p:spTree>
    <p:extLst>
      <p:ext uri="{BB962C8B-B14F-4D97-AF65-F5344CB8AC3E}">
        <p14:creationId xmlns:p14="http://schemas.microsoft.com/office/powerpoint/2010/main" val="92571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67CE4-0E7A-4DF6-BD6C-C7AD0AC32678}"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FB91C-3467-4304-928C-4E11DF56A47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19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67CE4-0E7A-4DF6-BD6C-C7AD0AC32678}"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FB91C-3467-4304-928C-4E11DF56A47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85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67CE4-0E7A-4DF6-BD6C-C7AD0AC32678}"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FB91C-3467-4304-928C-4E11DF56A47C}" type="slidenum">
              <a:rPr lang="en-US" smtClean="0"/>
              <a:t>‹#›</a:t>
            </a:fld>
            <a:endParaRPr lang="en-US"/>
          </a:p>
        </p:txBody>
      </p:sp>
    </p:spTree>
    <p:extLst>
      <p:ext uri="{BB962C8B-B14F-4D97-AF65-F5344CB8AC3E}">
        <p14:creationId xmlns:p14="http://schemas.microsoft.com/office/powerpoint/2010/main" val="1907547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67CE4-0E7A-4DF6-BD6C-C7AD0AC32678}"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FB91C-3467-4304-928C-4E11DF56A47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45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67CE4-0E7A-4DF6-BD6C-C7AD0AC32678}"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FB91C-3467-4304-928C-4E11DF56A47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1940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67CE4-0E7A-4DF6-BD6C-C7AD0AC32678}"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FB91C-3467-4304-928C-4E11DF56A47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826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67CE4-0E7A-4DF6-BD6C-C7AD0AC32678}"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FB91C-3467-4304-928C-4E11DF56A47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515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67CE4-0E7A-4DF6-BD6C-C7AD0AC32678}"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FB91C-3467-4304-928C-4E11DF56A47C}" type="slidenum">
              <a:rPr lang="en-US" smtClean="0"/>
              <a:t>‹#›</a:t>
            </a:fld>
            <a:endParaRPr lang="en-US"/>
          </a:p>
        </p:txBody>
      </p:sp>
    </p:spTree>
    <p:extLst>
      <p:ext uri="{BB962C8B-B14F-4D97-AF65-F5344CB8AC3E}">
        <p14:creationId xmlns:p14="http://schemas.microsoft.com/office/powerpoint/2010/main" val="256447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67CE4-0E7A-4DF6-BD6C-C7AD0AC32678}"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FB91C-3467-4304-928C-4E11DF56A47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58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567CE4-0E7A-4DF6-BD6C-C7AD0AC32678}"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FB91C-3467-4304-928C-4E11DF56A47C}" type="slidenum">
              <a:rPr lang="en-US" smtClean="0"/>
              <a:t>‹#›</a:t>
            </a:fld>
            <a:endParaRPr lang="en-US"/>
          </a:p>
        </p:txBody>
      </p:sp>
    </p:spTree>
    <p:extLst>
      <p:ext uri="{BB962C8B-B14F-4D97-AF65-F5344CB8AC3E}">
        <p14:creationId xmlns:p14="http://schemas.microsoft.com/office/powerpoint/2010/main" val="266509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567CE4-0E7A-4DF6-BD6C-C7AD0AC32678}"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FB91C-3467-4304-928C-4E11DF56A47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17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567CE4-0E7A-4DF6-BD6C-C7AD0AC32678}"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FB91C-3467-4304-928C-4E11DF56A47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19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67CE4-0E7A-4DF6-BD6C-C7AD0AC32678}"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FB91C-3467-4304-928C-4E11DF56A47C}" type="slidenum">
              <a:rPr lang="en-US" smtClean="0"/>
              <a:t>‹#›</a:t>
            </a:fld>
            <a:endParaRPr lang="en-US"/>
          </a:p>
        </p:txBody>
      </p:sp>
    </p:spTree>
    <p:extLst>
      <p:ext uri="{BB962C8B-B14F-4D97-AF65-F5344CB8AC3E}">
        <p14:creationId xmlns:p14="http://schemas.microsoft.com/office/powerpoint/2010/main" val="103457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567CE4-0E7A-4DF6-BD6C-C7AD0AC32678}"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FB91C-3467-4304-928C-4E11DF56A47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55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567CE4-0E7A-4DF6-BD6C-C7AD0AC32678}"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FB91C-3467-4304-928C-4E11DF56A47C}" type="slidenum">
              <a:rPr lang="en-US" smtClean="0"/>
              <a:t>‹#›</a:t>
            </a:fld>
            <a:endParaRPr lang="en-US"/>
          </a:p>
        </p:txBody>
      </p:sp>
    </p:spTree>
    <p:extLst>
      <p:ext uri="{BB962C8B-B14F-4D97-AF65-F5344CB8AC3E}">
        <p14:creationId xmlns:p14="http://schemas.microsoft.com/office/powerpoint/2010/main" val="423792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567CE4-0E7A-4DF6-BD6C-C7AD0AC32678}" type="datetimeFigureOut">
              <a:rPr lang="en-US" smtClean="0"/>
              <a:t>10/8/2019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FFB91C-3467-4304-928C-4E11DF56A47C}" type="slidenum">
              <a:rPr lang="en-US" smtClean="0"/>
              <a:t>‹#›</a:t>
            </a:fld>
            <a:endParaRPr lang="en-US"/>
          </a:p>
        </p:txBody>
      </p:sp>
    </p:spTree>
    <p:extLst>
      <p:ext uri="{BB962C8B-B14F-4D97-AF65-F5344CB8AC3E}">
        <p14:creationId xmlns:p14="http://schemas.microsoft.com/office/powerpoint/2010/main" val="242909564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haroni" panose="02010803020104030203" pitchFamily="2" charset="-79"/>
                <a:cs typeface="Aharoni" panose="02010803020104030203" pitchFamily="2" charset="-79"/>
              </a:rPr>
              <a:t>Conclusions</a:t>
            </a:r>
          </a:p>
        </p:txBody>
      </p:sp>
      <p:sp>
        <p:nvSpPr>
          <p:cNvPr id="3" name="Subtitle 2"/>
          <p:cNvSpPr>
            <a:spLocks noGrp="1"/>
          </p:cNvSpPr>
          <p:nvPr>
            <p:ph type="subTitle" idx="1"/>
          </p:nvPr>
        </p:nvSpPr>
        <p:spPr/>
        <p:txBody>
          <a:bodyPr/>
          <a:lstStyle/>
          <a:p>
            <a:r>
              <a:rPr lang="en-US" dirty="0">
                <a:latin typeface="Aharoni" panose="02010803020104030203" pitchFamily="2" charset="-79"/>
                <a:cs typeface="Aharoni" panose="02010803020104030203" pitchFamily="2" charset="-79"/>
              </a:rPr>
              <a:t>For a take-home, crafted rhetorical analysis</a:t>
            </a:r>
          </a:p>
        </p:txBody>
      </p:sp>
    </p:spTree>
    <p:extLst>
      <p:ext uri="{BB962C8B-B14F-4D97-AF65-F5344CB8AC3E}">
        <p14:creationId xmlns:p14="http://schemas.microsoft.com/office/powerpoint/2010/main" val="312141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haroni" panose="02010803020104030203" pitchFamily="2" charset="-79"/>
                <a:cs typeface="Aharoni" panose="02010803020104030203" pitchFamily="2" charset="-79"/>
              </a:rPr>
              <a:t>Quick note: timed essays</a:t>
            </a:r>
          </a:p>
        </p:txBody>
      </p:sp>
      <p:sp>
        <p:nvSpPr>
          <p:cNvPr id="3" name="Content Placeholder 2"/>
          <p:cNvSpPr>
            <a:spLocks noGrp="1"/>
          </p:cNvSpPr>
          <p:nvPr>
            <p:ph idx="1"/>
          </p:nvPr>
        </p:nvSpPr>
        <p:spPr>
          <a:xfrm>
            <a:off x="1295401" y="2556931"/>
            <a:ext cx="9601196" cy="3611393"/>
          </a:xfrm>
        </p:spPr>
        <p:txBody>
          <a:bodyPr>
            <a:normAutofit lnSpcReduction="10000"/>
          </a:bodyPr>
          <a:lstStyle/>
          <a:p>
            <a:r>
              <a:rPr lang="en-US" sz="3200" dirty="0">
                <a:latin typeface="Aharoni" panose="02010803020104030203" pitchFamily="2" charset="-79"/>
                <a:cs typeface="Aharoni" panose="02010803020104030203" pitchFamily="2" charset="-79"/>
              </a:rPr>
              <a:t>If, on the AP exam, you find that you are running out of time, WRITE A CONCLUSION, even if it’s just a sentence; then you at least demonstrate that you understand proper format and that you just ran out of time</a:t>
            </a:r>
          </a:p>
          <a:p>
            <a:r>
              <a:rPr lang="en-US" sz="3200" dirty="0">
                <a:latin typeface="Aharoni" panose="02010803020104030203" pitchFamily="2" charset="-79"/>
                <a:cs typeface="Aharoni" panose="02010803020104030203" pitchFamily="2" charset="-79"/>
              </a:rPr>
              <a:t>Otherwise, 2-4 sentences will suffice on the exam</a:t>
            </a:r>
          </a:p>
        </p:txBody>
      </p:sp>
    </p:spTree>
    <p:extLst>
      <p:ext uri="{BB962C8B-B14F-4D97-AF65-F5344CB8AC3E}">
        <p14:creationId xmlns:p14="http://schemas.microsoft.com/office/powerpoint/2010/main" val="428898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9112" y="1326833"/>
            <a:ext cx="11153775" cy="3943350"/>
          </a:xfrm>
        </p:spPr>
        <p:txBody>
          <a:bodyPr>
            <a:noAutofit/>
          </a:bodyPr>
          <a:lstStyle/>
          <a:p>
            <a:r>
              <a:rPr lang="en-US" sz="2600" dirty="0">
                <a:latin typeface="Aharoni" panose="02010803020104030203" pitchFamily="2" charset="-79"/>
                <a:cs typeface="Aharoni" panose="02010803020104030203" pitchFamily="2" charset="-79"/>
              </a:rPr>
              <a:t>Review the thesis—not the same words as in intro</a:t>
            </a:r>
          </a:p>
          <a:p>
            <a:r>
              <a:rPr lang="en-US" sz="2600" dirty="0">
                <a:latin typeface="Aharoni" panose="02010803020104030203" pitchFamily="2" charset="-79"/>
                <a:cs typeface="Aharoni" panose="02010803020104030203" pitchFamily="2" charset="-79"/>
              </a:rPr>
              <a:t>Review main ideas (whether in the re-worded thesis or in separate sentences—but be brief)</a:t>
            </a:r>
          </a:p>
          <a:p>
            <a:r>
              <a:rPr lang="en-US" sz="2600" dirty="0">
                <a:latin typeface="Aharoni" panose="02010803020104030203" pitchFamily="2" charset="-79"/>
                <a:cs typeface="Aharoni" panose="02010803020104030203" pitchFamily="2" charset="-79"/>
              </a:rPr>
              <a:t>Consider overall significance (in any one of these areas, not all!):</a:t>
            </a:r>
          </a:p>
          <a:p>
            <a:pPr marL="631825" indent="-349250">
              <a:buFont typeface="Wingdings" panose="05000000000000000000" pitchFamily="2" charset="2"/>
              <a:buChar char="ü"/>
            </a:pPr>
            <a:r>
              <a:rPr lang="en-US" sz="2600" dirty="0">
                <a:latin typeface="Aharoni" panose="02010803020104030203" pitchFamily="2" charset="-79"/>
                <a:cs typeface="Aharoni" panose="02010803020104030203" pitchFamily="2" charset="-79"/>
              </a:rPr>
              <a:t>How/why does the piece matter? (To whom? At the time?  Now?)</a:t>
            </a:r>
          </a:p>
          <a:p>
            <a:pPr marL="631825" indent="-349250">
              <a:buFont typeface="Wingdings" panose="05000000000000000000" pitchFamily="2" charset="2"/>
              <a:buChar char="ü"/>
            </a:pPr>
            <a:r>
              <a:rPr lang="en-US" sz="2600" dirty="0">
                <a:latin typeface="Aharoni" panose="02010803020104030203" pitchFamily="2" charset="-79"/>
                <a:cs typeface="Aharoni" panose="02010803020104030203" pitchFamily="2" charset="-79"/>
              </a:rPr>
              <a:t>How/why does the topic matter? (To whom? At the time?  Now?)</a:t>
            </a:r>
          </a:p>
          <a:p>
            <a:pPr marL="631825" indent="-349250">
              <a:buFont typeface="Wingdings" panose="05000000000000000000" pitchFamily="2" charset="2"/>
              <a:buChar char="ü"/>
            </a:pPr>
            <a:r>
              <a:rPr lang="en-US" sz="2600" dirty="0">
                <a:latin typeface="Aharoni" panose="02010803020104030203" pitchFamily="2" charset="-79"/>
                <a:cs typeface="Aharoni" panose="02010803020104030203" pitchFamily="2" charset="-79"/>
              </a:rPr>
              <a:t>Consider either prediction for the future of the topic/speaker or the impact of the speech/a main idea in it/speaker</a:t>
            </a:r>
          </a:p>
          <a:p>
            <a:r>
              <a:rPr lang="en-US" sz="2600" dirty="0">
                <a:latin typeface="Aharoni" panose="02010803020104030203" pitchFamily="2" charset="-79"/>
                <a:cs typeface="Aharoni" panose="02010803020104030203" pitchFamily="2" charset="-79"/>
              </a:rPr>
              <a:t>Avoid judgment of writer’s style (Ex: </a:t>
            </a:r>
            <a:r>
              <a:rPr lang="en-US" sz="2600" i="1" dirty="0">
                <a:latin typeface="Aharoni" panose="02010803020104030203" pitchFamily="2" charset="-79"/>
                <a:cs typeface="Aharoni" panose="02010803020104030203" pitchFamily="2" charset="-79"/>
              </a:rPr>
              <a:t>Selby’s syntax is effective and his message </a:t>
            </a:r>
            <a:r>
              <a:rPr lang="en-US" sz="2600" i="1" dirty="0" err="1">
                <a:latin typeface="Aharoni" panose="02010803020104030203" pitchFamily="2" charset="-79"/>
                <a:cs typeface="Aharoni" panose="02010803020104030203" pitchFamily="2" charset="-79"/>
              </a:rPr>
              <a:t>superior</a:t>
            </a:r>
            <a:r>
              <a:rPr lang="en-US" sz="2600" dirty="0" err="1">
                <a:latin typeface="Aharoni" panose="02010803020104030203" pitchFamily="2" charset="-79"/>
                <a:cs typeface="Aharoni" panose="02010803020104030203" pitchFamily="2" charset="-79"/>
                <a:sym typeface="Wingdings" panose="05000000000000000000" pitchFamily="2" charset="2"/>
              </a:rPr>
              <a:t>that’s</a:t>
            </a:r>
            <a:r>
              <a:rPr lang="en-US" sz="2600" dirty="0">
                <a:latin typeface="Aharoni" panose="02010803020104030203" pitchFamily="2" charset="-79"/>
                <a:cs typeface="Aharoni" panose="02010803020104030203" pitchFamily="2" charset="-79"/>
                <a:sym typeface="Wingdings" panose="05000000000000000000" pitchFamily="2" charset="2"/>
              </a:rPr>
              <a:t> so contrived.)</a:t>
            </a:r>
            <a:endParaRPr lang="en-US" sz="2600" dirty="0">
              <a:latin typeface="Aharoni" panose="02010803020104030203" pitchFamily="2" charset="-79"/>
              <a:cs typeface="Aharoni" panose="02010803020104030203" pitchFamily="2" charset="-79"/>
            </a:endParaRPr>
          </a:p>
        </p:txBody>
      </p:sp>
      <p:sp>
        <p:nvSpPr>
          <p:cNvPr id="2" name="Title 1"/>
          <p:cNvSpPr>
            <a:spLocks noGrp="1"/>
          </p:cNvSpPr>
          <p:nvPr>
            <p:ph type="title" idx="4294967295"/>
          </p:nvPr>
        </p:nvSpPr>
        <p:spPr>
          <a:xfrm>
            <a:off x="1295399" y="284479"/>
            <a:ext cx="9601200" cy="1303338"/>
          </a:xfrm>
        </p:spPr>
        <p:txBody>
          <a:bodyPr/>
          <a:lstStyle/>
          <a:p>
            <a:r>
              <a:rPr lang="en-US" dirty="0">
                <a:latin typeface="Aharoni" panose="02010803020104030203" pitchFamily="2" charset="-79"/>
                <a:cs typeface="Aharoni" panose="02010803020104030203" pitchFamily="2" charset="-79"/>
              </a:rPr>
              <a:t>Conclusion reminders</a:t>
            </a:r>
          </a:p>
        </p:txBody>
      </p:sp>
    </p:spTree>
    <p:extLst>
      <p:ext uri="{BB962C8B-B14F-4D97-AF65-F5344CB8AC3E}">
        <p14:creationId xmlns:p14="http://schemas.microsoft.com/office/powerpoint/2010/main" val="267880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BF7F-2110-4A25-ABB0-700943D7E999}"/>
              </a:ext>
            </a:extLst>
          </p:cNvPr>
          <p:cNvSpPr>
            <a:spLocks noGrp="1"/>
          </p:cNvSpPr>
          <p:nvPr>
            <p:ph type="title"/>
          </p:nvPr>
        </p:nvSpPr>
        <p:spPr>
          <a:xfrm>
            <a:off x="1158242" y="835828"/>
            <a:ext cx="9601196" cy="1303867"/>
          </a:xfrm>
        </p:spPr>
        <p:txBody>
          <a:bodyPr>
            <a:noAutofit/>
          </a:bodyPr>
          <a:lstStyle/>
          <a:p>
            <a:r>
              <a:rPr lang="en-US" sz="3200" dirty="0">
                <a:latin typeface="Aharoni" panose="02010803020104030203" pitchFamily="2" charset="-79"/>
                <a:cs typeface="Aharoni" panose="02010803020104030203" pitchFamily="2" charset="-79"/>
              </a:rPr>
              <a:t>Recall the pieces we’ve examined and potential ideas for a “so what” after writing a paper on any one of them</a:t>
            </a:r>
          </a:p>
        </p:txBody>
      </p:sp>
      <p:sp>
        <p:nvSpPr>
          <p:cNvPr id="3" name="Content Placeholder 2">
            <a:extLst>
              <a:ext uri="{FF2B5EF4-FFF2-40B4-BE49-F238E27FC236}">
                <a16:creationId xmlns:a16="http://schemas.microsoft.com/office/drawing/2014/main" id="{070BB475-7814-469C-A5EB-27230EDC51F7}"/>
              </a:ext>
            </a:extLst>
          </p:cNvPr>
          <p:cNvSpPr>
            <a:spLocks noGrp="1"/>
          </p:cNvSpPr>
          <p:nvPr>
            <p:ph idx="1"/>
          </p:nvPr>
        </p:nvSpPr>
        <p:spPr>
          <a:xfrm>
            <a:off x="747713" y="2585507"/>
            <a:ext cx="10696574" cy="3318936"/>
          </a:xfrm>
        </p:spPr>
        <p:txBody>
          <a:bodyPr>
            <a:noAutofit/>
          </a:bodyPr>
          <a:lstStyle/>
          <a:p>
            <a:r>
              <a:rPr lang="en-US" b="1" dirty="0">
                <a:latin typeface="Aharoni" panose="02010803020104030203" pitchFamily="2" charset="-79"/>
                <a:cs typeface="Aharoni" panose="02010803020104030203" pitchFamily="2" charset="-79"/>
              </a:rPr>
              <a:t>Chipotle commercial:  2/3 of Americans are obese, ppl. don’t have time to cook at home, so many are concerned about healthy eating</a:t>
            </a:r>
          </a:p>
          <a:p>
            <a:r>
              <a:rPr lang="en-US" b="1" dirty="0">
                <a:latin typeface="Aharoni" panose="02010803020104030203" pitchFamily="2" charset="-79"/>
                <a:cs typeface="Aharoni" panose="02010803020104030203" pitchFamily="2" charset="-79"/>
              </a:rPr>
              <a:t>MLK:  Black Lives Matter, recent issues with blackface (Va. Governor Northrup, Megyn Kelly on air asking what’s wrong with it), debate over removal of Confederate monuments, voter suppression allegations</a:t>
            </a:r>
          </a:p>
          <a:p>
            <a:r>
              <a:rPr lang="en-US" b="1" dirty="0">
                <a:latin typeface="Aharoni" panose="02010803020104030203" pitchFamily="2" charset="-79"/>
                <a:cs typeface="Aharoni" panose="02010803020104030203" pitchFamily="2" charset="-79"/>
              </a:rPr>
              <a:t>Toni Morrison:  argued against selecting a candidate based on age, race, gender, etc.  What would she say now about polarization driving people to select based ONLY on party or a single issue?</a:t>
            </a:r>
          </a:p>
          <a:p>
            <a:r>
              <a:rPr lang="en-US" b="1" dirty="0">
                <a:latin typeface="Aharoni" panose="02010803020104030203" pitchFamily="2" charset="-79"/>
                <a:cs typeface="Aharoni" panose="02010803020104030203" pitchFamily="2" charset="-79"/>
              </a:rPr>
              <a:t>YOU TRY:   JFK</a:t>
            </a:r>
          </a:p>
        </p:txBody>
      </p:sp>
    </p:spTree>
    <p:extLst>
      <p:ext uri="{BB962C8B-B14F-4D97-AF65-F5344CB8AC3E}">
        <p14:creationId xmlns:p14="http://schemas.microsoft.com/office/powerpoint/2010/main" val="1454938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2282" y="0"/>
            <a:ext cx="9601200" cy="644525"/>
          </a:xfrm>
        </p:spPr>
        <p:txBody>
          <a:bodyPr>
            <a:normAutofit/>
          </a:bodyPr>
          <a:lstStyle/>
          <a:p>
            <a:r>
              <a:rPr lang="en-US" sz="2800" dirty="0">
                <a:latin typeface="Aharoni" panose="02010803020104030203" pitchFamily="2" charset="-79"/>
                <a:cs typeface="Aharoni" panose="02010803020104030203" pitchFamily="2" charset="-79"/>
              </a:rPr>
              <a:t>Conclusion Sample</a:t>
            </a:r>
          </a:p>
        </p:txBody>
      </p:sp>
      <p:sp>
        <p:nvSpPr>
          <p:cNvPr id="3" name="Content Placeholder 2"/>
          <p:cNvSpPr>
            <a:spLocks noGrp="1"/>
          </p:cNvSpPr>
          <p:nvPr>
            <p:ph idx="4294967295"/>
          </p:nvPr>
        </p:nvSpPr>
        <p:spPr>
          <a:xfrm>
            <a:off x="537882" y="738655"/>
            <a:ext cx="11026589" cy="5073650"/>
          </a:xfrm>
        </p:spPr>
        <p:txBody>
          <a:bodyPr>
            <a:noAutofit/>
          </a:bodyPr>
          <a:lstStyle/>
          <a:p>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  Constructing his speech with point of view shifts, pop culture allusion, and informal diction, Nicholas Selby works to compel student engagement in higher education.  At such a crossroads in their lives, the students face important attitudinal decisions about their approach to college now that they find themselves physically there.  In only his second year of studies, Selby serves as a model of the power of those choices, which he relates through his </a:t>
            </a:r>
            <a:r>
              <a:rPr lang="en-US" b="1" dirty="0">
                <a:solidFill>
                  <a:srgbClr val="C00000"/>
                </a:solidFill>
                <a:latin typeface="Calibri" panose="020F0502020204030204" pitchFamily="34" charset="0"/>
                <a:cs typeface="Calibri" panose="020F0502020204030204" pitchFamily="34" charset="0"/>
              </a:rPr>
              <a:t>collective and singular points of view</a:t>
            </a:r>
            <a:r>
              <a:rPr lang="en-US" b="1" dirty="0">
                <a:latin typeface="Calibri" panose="020F0502020204030204" pitchFamily="34" charset="0"/>
                <a:cs typeface="Calibri" panose="020F0502020204030204" pitchFamily="34" charset="0"/>
              </a:rPr>
              <a:t>.  Similarly, the appeal of not only future success but a culturally relevant experience through both </a:t>
            </a:r>
            <a:r>
              <a:rPr lang="en-US" b="1" dirty="0">
                <a:solidFill>
                  <a:srgbClr val="C00000"/>
                </a:solidFill>
                <a:latin typeface="Calibri" panose="020F0502020204030204" pitchFamily="34" charset="0"/>
                <a:cs typeface="Calibri" panose="020F0502020204030204" pitchFamily="34" charset="0"/>
              </a:rPr>
              <a:t>pop culture allusion </a:t>
            </a:r>
            <a:r>
              <a:rPr lang="en-US" b="1" dirty="0">
                <a:solidFill>
                  <a:schemeClr val="tx1"/>
                </a:solidFill>
                <a:latin typeface="Calibri" panose="020F0502020204030204" pitchFamily="34" charset="0"/>
                <a:cs typeface="Calibri" panose="020F0502020204030204" pitchFamily="34" charset="0"/>
              </a:rPr>
              <a:t>and conversational diction attempt to </a:t>
            </a:r>
            <a:r>
              <a:rPr lang="en-US" b="1" dirty="0">
                <a:latin typeface="Calibri" panose="020F0502020204030204" pitchFamily="34" charset="0"/>
                <a:cs typeface="Calibri" panose="020F0502020204030204" pitchFamily="34" charset="0"/>
              </a:rPr>
              <a:t>guide students towards the decision to seek success. </a:t>
            </a:r>
            <a:r>
              <a:rPr lang="en-US" b="1" dirty="0">
                <a:highlight>
                  <a:srgbClr val="FFFF00"/>
                </a:highlight>
                <a:latin typeface="Calibri" panose="020F0502020204030204" pitchFamily="34" charset="0"/>
                <a:cs typeface="Calibri" panose="020F0502020204030204" pitchFamily="34" charset="0"/>
              </a:rPr>
              <a:t>As the cost of post-secondary education increases and the need for a workforce versed in sciences and technology expands, students must understand the import of the steps they take at the start of their education to transition them to the working world.  A lucrative job in STEM can help students pay off college debt while also providing opportunities in careers that foster innovation.  </a:t>
            </a:r>
            <a:r>
              <a:rPr lang="en-US" b="1" dirty="0">
                <a:latin typeface="Calibri" panose="020F0502020204030204" pitchFamily="34" charset="0"/>
                <a:cs typeface="Calibri" panose="020F0502020204030204" pitchFamily="34" charset="0"/>
              </a:rPr>
              <a:t>With the help of Selby’s convocation speech, students are encouraged to exceed expectations—and have fun doing so.</a:t>
            </a:r>
          </a:p>
        </p:txBody>
      </p:sp>
    </p:spTree>
    <p:extLst>
      <p:ext uri="{BB962C8B-B14F-4D97-AF65-F5344CB8AC3E}">
        <p14:creationId xmlns:p14="http://schemas.microsoft.com/office/powerpoint/2010/main" val="176673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9526" y="614597"/>
            <a:ext cx="10822899" cy="5262979"/>
          </a:xfrm>
          <a:prstGeom prst="rect">
            <a:avLst/>
          </a:prstGeom>
          <a:noFill/>
        </p:spPr>
        <p:txBody>
          <a:bodyPr wrap="square" rtlCol="0">
            <a:spAutoFit/>
          </a:bodyPr>
          <a:lstStyle/>
          <a:p>
            <a:r>
              <a:rPr lang="en-US" sz="2800" b="1" dirty="0">
                <a:latin typeface="Calibri" panose="020F0502020204030204" pitchFamily="34" charset="0"/>
              </a:rPr>
              <a:t>From the Abigail Adams prompt/student essay sample:</a:t>
            </a:r>
          </a:p>
          <a:p>
            <a:endParaRPr lang="en-US" sz="2800" b="1" dirty="0">
              <a:latin typeface="Calibri" panose="020F0502020204030204" pitchFamily="34" charset="0"/>
            </a:endParaRPr>
          </a:p>
          <a:p>
            <a:r>
              <a:rPr lang="en-US" sz="2800" b="1" dirty="0">
                <a:latin typeface="Calibri" panose="020F0502020204030204" pitchFamily="34" charset="0"/>
              </a:rPr>
              <a:t>	Just as Abigail Adams would persuade her husband to support ideas like women’s suffrage almost a century before the rest of the nation listened, she employed language to influence her son.  By resting on her authority as a mother and using language techniques to offer advice while asserting her correctness, she was able to craft letters that the men of the Adams family could not disregard.  Her appeals to her authority as well as ethics proved to be a purposeful combination that allowed her to assert her voice before other women could.  John Quincy must have followed her advice as he went on to become a president and statesman like his father.</a:t>
            </a:r>
          </a:p>
        </p:txBody>
      </p:sp>
    </p:spTree>
    <p:extLst>
      <p:ext uri="{BB962C8B-B14F-4D97-AF65-F5344CB8AC3E}">
        <p14:creationId xmlns:p14="http://schemas.microsoft.com/office/powerpoint/2010/main" val="5733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175" y="575187"/>
            <a:ext cx="10795819" cy="6155531"/>
          </a:xfrm>
          <a:prstGeom prst="rect">
            <a:avLst/>
          </a:prstGeom>
          <a:noFill/>
        </p:spPr>
        <p:txBody>
          <a:bodyPr wrap="square" rtlCol="0">
            <a:spAutoFit/>
          </a:bodyPr>
          <a:lstStyle/>
          <a:p>
            <a:r>
              <a:rPr lang="en-US" sz="2200" dirty="0"/>
              <a:t>	</a:t>
            </a:r>
            <a:r>
              <a:rPr lang="en-US" sz="2350" b="1" dirty="0">
                <a:latin typeface="Calibri" panose="020F0502020204030204" pitchFamily="34" charset="0"/>
              </a:rPr>
              <a:t>To convince the audience to remain integrated with the United Kingdom, England’s Prime Minister David Cameron addressed the Scottish public prior to the referendum. Within his speech, he implements </a:t>
            </a:r>
            <a:r>
              <a:rPr lang="en-US" sz="2350" b="1" dirty="0">
                <a:solidFill>
                  <a:srgbClr val="C00000"/>
                </a:solidFill>
                <a:latin typeface="Calibri" panose="020F0502020204030204" pitchFamily="34" charset="0"/>
              </a:rPr>
              <a:t>anaphora</a:t>
            </a:r>
            <a:r>
              <a:rPr lang="en-US" sz="2350" b="1" dirty="0">
                <a:latin typeface="Calibri" panose="020F0502020204030204" pitchFamily="34" charset="0"/>
              </a:rPr>
              <a:t> to warn of the consequences of separation while recognizing the changes necessary to keep Scotland satisfied. Additionally, </a:t>
            </a:r>
            <a:r>
              <a:rPr lang="en-US" sz="2350" b="1" dirty="0">
                <a:solidFill>
                  <a:srgbClr val="C00000"/>
                </a:solidFill>
                <a:latin typeface="Calibri" panose="020F0502020204030204" pitchFamily="34" charset="0"/>
              </a:rPr>
              <a:t>first person collective point of view </a:t>
            </a:r>
            <a:r>
              <a:rPr lang="en-US" sz="2350" b="1" dirty="0">
                <a:latin typeface="Calibri" panose="020F0502020204030204" pitchFamily="34" charset="0"/>
              </a:rPr>
              <a:t>encourages the audience to hold in high-esteem their common history. Cameron also utilizes </a:t>
            </a:r>
            <a:r>
              <a:rPr lang="en-US" sz="2350" b="1" dirty="0">
                <a:solidFill>
                  <a:srgbClr val="C00000"/>
                </a:solidFill>
                <a:latin typeface="Calibri" panose="020F0502020204030204" pitchFamily="34" charset="0"/>
              </a:rPr>
              <a:t>imperatives</a:t>
            </a:r>
            <a:r>
              <a:rPr lang="en-US" sz="2350" b="1" dirty="0">
                <a:latin typeface="Calibri" panose="020F0502020204030204" pitchFamily="34" charset="0"/>
              </a:rPr>
              <a:t> to urge the Scots to remain proud to be united and to save their splintering nation. </a:t>
            </a:r>
            <a:r>
              <a:rPr lang="en-US" sz="2350" b="1" dirty="0">
                <a:highlight>
                  <a:srgbClr val="FFFF00"/>
                </a:highlight>
                <a:latin typeface="Calibri" panose="020F0502020204030204" pitchFamily="34" charset="0"/>
              </a:rPr>
              <a:t>Tallied ballots revealed the decision to remain a part of Great Britain for a stronger nation and future. However, with the more recent Brexit vote in which England chose to secede from the European Union, Scotland’s position of unity comes into question.  Cameron even resigned his position as a result of the split.  Similarly, as the contentious debate over admitting refugees, especially those from Syria, explodes across the West, the cohesion of the UK may be further challenged as more countries seem to be inclined toward isolationism.  While Cameron succeeded in guiding the Scottish vote to stay, his vision of a solid nation may just fragment after all.</a:t>
            </a:r>
          </a:p>
          <a:p>
            <a:endParaRPr lang="en-US" dirty="0"/>
          </a:p>
        </p:txBody>
      </p:sp>
      <p:sp>
        <p:nvSpPr>
          <p:cNvPr id="3" name="TextBox 2"/>
          <p:cNvSpPr txBox="1"/>
          <p:nvPr/>
        </p:nvSpPr>
        <p:spPr>
          <a:xfrm>
            <a:off x="589935" y="0"/>
            <a:ext cx="11267769" cy="461665"/>
          </a:xfrm>
          <a:prstGeom prst="rect">
            <a:avLst/>
          </a:prstGeom>
          <a:noFill/>
        </p:spPr>
        <p:txBody>
          <a:bodyPr wrap="square" rtlCol="0">
            <a:spAutoFit/>
          </a:bodyPr>
          <a:lstStyle/>
          <a:p>
            <a:r>
              <a:rPr lang="en-US" sz="2400" b="1" dirty="0"/>
              <a:t>SAMPLE (adapted from a student conclusion on David Cameron’s Scotland speech)</a:t>
            </a:r>
          </a:p>
        </p:txBody>
      </p:sp>
    </p:spTree>
    <p:extLst>
      <p:ext uri="{BB962C8B-B14F-4D97-AF65-F5344CB8AC3E}">
        <p14:creationId xmlns:p14="http://schemas.microsoft.com/office/powerpoint/2010/main" val="1869626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794" y="889188"/>
            <a:ext cx="10690412" cy="5416868"/>
          </a:xfrm>
          <a:prstGeom prst="rect">
            <a:avLst/>
          </a:prstGeom>
          <a:noFill/>
        </p:spPr>
        <p:txBody>
          <a:bodyPr wrap="square" rtlCol="0">
            <a:spAutoFit/>
          </a:bodyPr>
          <a:lstStyle/>
          <a:p>
            <a:pPr algn="ctr"/>
            <a:br>
              <a:rPr lang="en-US" dirty="0"/>
            </a:br>
            <a:r>
              <a:rPr lang="en-US" sz="4000" dirty="0">
                <a:latin typeface="Aharoni" panose="02010803020104030203" pitchFamily="2" charset="-79"/>
                <a:cs typeface="Aharoni" panose="02010803020104030203" pitchFamily="2" charset="-79"/>
              </a:rPr>
              <a:t>Quick Edit</a:t>
            </a:r>
          </a:p>
          <a:p>
            <a:r>
              <a:rPr lang="en-US" sz="3200" dirty="0">
                <a:latin typeface="Aharoni" panose="02010803020104030203" pitchFamily="2" charset="-79"/>
                <a:cs typeface="Aharoni" panose="02010803020104030203" pitchFamily="2" charset="-79"/>
              </a:rPr>
              <a:t>Read your partner’s paper</a:t>
            </a:r>
          </a:p>
          <a:p>
            <a:pPr marL="571500" indent="-571500">
              <a:buFont typeface="Wingdings" panose="05000000000000000000" pitchFamily="2" charset="2"/>
              <a:buChar char="q"/>
            </a:pPr>
            <a:r>
              <a:rPr lang="en-US" sz="3200" dirty="0">
                <a:latin typeface="Aharoni" panose="02010803020104030203" pitchFamily="2" charset="-79"/>
                <a:cs typeface="Aharoni" panose="02010803020104030203" pitchFamily="2" charset="-79"/>
              </a:rPr>
              <a:t>Is the thesis reviewed (in words different from those employed in the introduction)?</a:t>
            </a:r>
          </a:p>
          <a:p>
            <a:pPr marL="571500" indent="-571500">
              <a:buFont typeface="Wingdings" panose="05000000000000000000" pitchFamily="2" charset="2"/>
              <a:buChar char="q"/>
            </a:pPr>
            <a:r>
              <a:rPr lang="en-US" sz="3200" dirty="0">
                <a:latin typeface="Aharoni" panose="02010803020104030203" pitchFamily="2" charset="-79"/>
                <a:cs typeface="Aharoni" panose="02010803020104030203" pitchFamily="2" charset="-79"/>
              </a:rPr>
              <a:t>Are transitions employed?</a:t>
            </a:r>
          </a:p>
          <a:p>
            <a:pPr marL="571500" indent="-571500">
              <a:buFont typeface="Wingdings" panose="05000000000000000000" pitchFamily="2" charset="2"/>
              <a:buChar char="q"/>
            </a:pPr>
            <a:r>
              <a:rPr lang="en-US" sz="3200" dirty="0">
                <a:latin typeface="Aharoni" panose="02010803020104030203" pitchFamily="2" charset="-79"/>
                <a:cs typeface="Aharoni" panose="02010803020104030203" pitchFamily="2" charset="-79"/>
              </a:rPr>
              <a:t>Is there some element of a “so what” or prediction or impact?</a:t>
            </a:r>
          </a:p>
          <a:p>
            <a:pPr marL="571500" indent="-571500">
              <a:buFont typeface="Wingdings" panose="05000000000000000000" pitchFamily="2" charset="2"/>
              <a:buChar char="q"/>
            </a:pPr>
            <a:r>
              <a:rPr lang="en-US" sz="3200" dirty="0">
                <a:latin typeface="Aharoni" panose="02010803020104030203" pitchFamily="2" charset="-79"/>
                <a:cs typeface="Aharoni" panose="02010803020104030203" pitchFamily="2" charset="-79"/>
              </a:rPr>
              <a:t>Also, do a style check:  </a:t>
            </a:r>
          </a:p>
          <a:p>
            <a:pPr marL="571500" indent="-60325">
              <a:buFont typeface="Wingdings" panose="05000000000000000000" pitchFamily="2" charset="2"/>
              <a:buChar char="ü"/>
            </a:pPr>
            <a:r>
              <a:rPr lang="en-US" sz="3200" dirty="0">
                <a:latin typeface="Aharoni" panose="02010803020104030203" pitchFamily="2" charset="-79"/>
                <a:cs typeface="Aharoni" panose="02010803020104030203" pitchFamily="2" charset="-79"/>
              </a:rPr>
              <a:t>no word jails or contractions</a:t>
            </a:r>
          </a:p>
          <a:p>
            <a:pPr marL="571500" indent="-60325">
              <a:buFont typeface="Wingdings" panose="05000000000000000000" pitchFamily="2" charset="2"/>
              <a:buChar char="ü"/>
            </a:pPr>
            <a:r>
              <a:rPr lang="en-US" sz="3200" dirty="0">
                <a:latin typeface="Aharoni" panose="02010803020104030203" pitchFamily="2" charset="-79"/>
                <a:cs typeface="Aharoni" panose="02010803020104030203" pitchFamily="2" charset="-79"/>
              </a:rPr>
              <a:t>Note any need for variety in diction or syntax</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2086" y="666751"/>
            <a:ext cx="2121008" cy="1548336"/>
          </a:xfrm>
          <a:prstGeom prst="rect">
            <a:avLst/>
          </a:prstGeom>
        </p:spPr>
      </p:pic>
    </p:spTree>
    <p:extLst>
      <p:ext uri="{BB962C8B-B14F-4D97-AF65-F5344CB8AC3E}">
        <p14:creationId xmlns:p14="http://schemas.microsoft.com/office/powerpoint/2010/main" val="42370870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471</TotalTime>
  <Words>555</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Aharoni</vt:lpstr>
      <vt:lpstr>Arial</vt:lpstr>
      <vt:lpstr>Calibri</vt:lpstr>
      <vt:lpstr>Garamond</vt:lpstr>
      <vt:lpstr>Wingdings</vt:lpstr>
      <vt:lpstr>Organic</vt:lpstr>
      <vt:lpstr>Conclusions</vt:lpstr>
      <vt:lpstr>Quick note: timed essays</vt:lpstr>
      <vt:lpstr>Conclusion reminders</vt:lpstr>
      <vt:lpstr>Recall the pieces we’ve examined and potential ideas for a “so what” after writing a paper on any one of them</vt:lpstr>
      <vt:lpstr>Conclusion Sample</vt:lpstr>
      <vt:lpstr>PowerPoint Presentation</vt:lpstr>
      <vt:lpstr>PowerPoint Presentation</vt:lpstr>
      <vt:lpstr>PowerPoint Presentation</vt:lpstr>
    </vt:vector>
  </TitlesOfParts>
  <Company>CBSD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Conclusions</dc:title>
  <dc:creator>REMAR, COLLEEN</dc:creator>
  <cp:lastModifiedBy>REMAR, COLLEEN</cp:lastModifiedBy>
  <cp:revision>27</cp:revision>
  <dcterms:created xsi:type="dcterms:W3CDTF">2014-10-10T17:30:25Z</dcterms:created>
  <dcterms:modified xsi:type="dcterms:W3CDTF">2019-10-08T10:47:06Z</dcterms:modified>
</cp:coreProperties>
</file>